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84" r:id="rId3"/>
    <p:sldId id="257" r:id="rId4"/>
    <p:sldId id="265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B99EF4-5A00-43D0-81CA-9952F313512D}">
  <a:tblStyle styleId="{40B99EF4-5A00-43D0-81CA-9952F31351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580"/>
  </p:normalViewPr>
  <p:slideViewPr>
    <p:cSldViewPr snapToGrid="0" snapToObjects="1">
      <p:cViewPr varScale="1">
        <p:scale>
          <a:sx n="99" d="100"/>
          <a:sy n="99" d="100"/>
        </p:scale>
        <p:origin x="9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Franco" userId="6fb93e722c353d7f" providerId="LiveId" clId="{0271C439-147D-4F80-881A-1845175C4FF8}"/>
    <pc:docChg chg="undo custSel addSld delSld modSld sldOrd">
      <pc:chgData name="Carlos Franco" userId="6fb93e722c353d7f" providerId="LiveId" clId="{0271C439-147D-4F80-881A-1845175C4FF8}" dt="2026-07-03T02:02:53.978" v="1024" actId="47"/>
      <pc:docMkLst>
        <pc:docMk/>
      </pc:docMkLst>
      <pc:sldChg chg="add del">
        <pc:chgData name="Carlos Franco" userId="6fb93e722c353d7f" providerId="LiveId" clId="{0271C439-147D-4F80-881A-1845175C4FF8}" dt="2026-07-03T02:02:42.580" v="1023" actId="47"/>
        <pc:sldMkLst>
          <pc:docMk/>
          <pc:sldMk cId="0" sldId="257"/>
        </pc:sldMkLst>
      </pc:sldChg>
      <pc:sldChg chg="modSp add del mod ord">
        <pc:chgData name="Carlos Franco" userId="6fb93e722c353d7f" providerId="LiveId" clId="{0271C439-147D-4F80-881A-1845175C4FF8}" dt="2026-07-03T02:02:42.580" v="1023" actId="47"/>
        <pc:sldMkLst>
          <pc:docMk/>
          <pc:sldMk cId="0" sldId="258"/>
        </pc:sldMkLst>
      </pc:sldChg>
      <pc:sldChg chg="modSp add del mod ord">
        <pc:chgData name="Carlos Franco" userId="6fb93e722c353d7f" providerId="LiveId" clId="{0271C439-147D-4F80-881A-1845175C4FF8}" dt="2026-07-03T02:02:53.978" v="1024" actId="47"/>
        <pc:sldMkLst>
          <pc:docMk/>
          <pc:sldMk cId="0" sldId="261"/>
        </pc:sldMkLst>
      </pc:sldChg>
      <pc:sldChg chg="add del">
        <pc:chgData name="Carlos Franco" userId="6fb93e722c353d7f" providerId="LiveId" clId="{0271C439-147D-4F80-881A-1845175C4FF8}" dt="2026-07-03T02:02:42.580" v="1023" actId="47"/>
        <pc:sldMkLst>
          <pc:docMk/>
          <pc:sldMk cId="0" sldId="265"/>
        </pc:sldMkLst>
      </pc:sldChg>
      <pc:sldChg chg="addSp delSp modSp add del mod">
        <pc:chgData name="Carlos Franco" userId="6fb93e722c353d7f" providerId="LiveId" clId="{0271C439-147D-4F80-881A-1845175C4FF8}" dt="2026-07-03T02:02:53.978" v="1024" actId="47"/>
        <pc:sldMkLst>
          <pc:docMk/>
          <pc:sldMk cId="3874094744" sldId="285"/>
        </pc:sldMkLst>
      </pc:sldChg>
      <pc:sldChg chg="modSp add del mod">
        <pc:chgData name="Carlos Franco" userId="6fb93e722c353d7f" providerId="LiveId" clId="{0271C439-147D-4F80-881A-1845175C4FF8}" dt="2026-07-03T02:02:53.978" v="1024" actId="47"/>
        <pc:sldMkLst>
          <pc:docMk/>
          <pc:sldMk cId="1171768128" sldId="286"/>
        </pc:sldMkLst>
      </pc:sldChg>
      <pc:sldChg chg="addSp modSp add del mod">
        <pc:chgData name="Carlos Franco" userId="6fb93e722c353d7f" providerId="LiveId" clId="{0271C439-147D-4F80-881A-1845175C4FF8}" dt="2026-07-03T02:02:53.978" v="1024" actId="47"/>
        <pc:sldMkLst>
          <pc:docMk/>
          <pc:sldMk cId="2914944668" sldId="287"/>
        </pc:sldMkLst>
      </pc:sldChg>
      <pc:sldChg chg="modSp new add del mod">
        <pc:chgData name="Carlos Franco" userId="6fb93e722c353d7f" providerId="LiveId" clId="{0271C439-147D-4F80-881A-1845175C4FF8}" dt="2026-07-03T02:02:53.978" v="1024" actId="47"/>
        <pc:sldMkLst>
          <pc:docMk/>
          <pc:sldMk cId="1574195396" sldId="288"/>
        </pc:sldMkLst>
      </pc:sldChg>
      <pc:sldChg chg="addSp delSp modSp new add del mod">
        <pc:chgData name="Carlos Franco" userId="6fb93e722c353d7f" providerId="LiveId" clId="{0271C439-147D-4F80-881A-1845175C4FF8}" dt="2026-07-03T02:02:53.978" v="1024" actId="47"/>
        <pc:sldMkLst>
          <pc:docMk/>
          <pc:sldMk cId="1836007582" sldId="290"/>
        </pc:sldMkLst>
      </pc:sldChg>
      <pc:sldMasterChg chg="addSldLayout delSldLayout">
        <pc:chgData name="Carlos Franco" userId="6fb93e722c353d7f" providerId="LiveId" clId="{0271C439-147D-4F80-881A-1845175C4FF8}" dt="2026-07-03T02:02:42.580" v="1023" actId="47"/>
        <pc:sldMasterMkLst>
          <pc:docMk/>
          <pc:sldMasterMk cId="0" sldId="2147483658"/>
        </pc:sldMasterMkLst>
        <pc:sldLayoutChg chg="add del">
          <pc:chgData name="Carlos Franco" userId="6fb93e722c353d7f" providerId="LiveId" clId="{0271C439-147D-4F80-881A-1845175C4FF8}" dt="2026-07-03T02:02:42.580" v="1023" actId="47"/>
          <pc:sldLayoutMkLst>
            <pc:docMk/>
            <pc:sldMasterMk cId="0" sldId="2147483658"/>
            <pc:sldLayoutMk cId="0" sldId="2147483651"/>
          </pc:sldLayoutMkLst>
        </pc:sldLayoutChg>
        <pc:sldLayoutChg chg="add del">
          <pc:chgData name="Carlos Franco" userId="6fb93e722c353d7f" providerId="LiveId" clId="{0271C439-147D-4F80-881A-1845175C4FF8}" dt="2026-07-03T02:02:42.580" v="1023" actId="47"/>
          <pc:sldLayoutMkLst>
            <pc:docMk/>
            <pc:sldMasterMk cId="0" sldId="2147483658"/>
            <pc:sldLayoutMk cId="0" sldId="214748365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4848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380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60530F47-BDB3-BB87-30B8-AF7B54E6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>
            <a:extLst>
              <a:ext uri="{FF2B5EF4-FFF2-40B4-BE49-F238E27FC236}">
                <a16:creationId xmlns:a16="http://schemas.microsoft.com/office/drawing/2014/main" id="{284144C4-2EA8-248D-2569-BA908B6433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>
            <a:extLst>
              <a:ext uri="{FF2B5EF4-FFF2-40B4-BE49-F238E27FC236}">
                <a16:creationId xmlns:a16="http://schemas.microsoft.com/office/drawing/2014/main" id="{6A2EE906-F850-7EFC-F919-ECEB268C2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158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6623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3611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63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5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◉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cxnSp>
        <p:nvCxnSpPr>
          <p:cNvPr id="46" name="Google Shape;46;p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47;p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1250" y="937125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1990450" y="4037375"/>
            <a:ext cx="51630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Font typeface="Lora"/>
              <a:buNone/>
              <a:defRPr sz="1400" i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  <p:cxnSp>
        <p:nvCxnSpPr>
          <p:cNvPr id="58" name="Google Shape;58;p9"/>
          <p:cNvCxnSpPr/>
          <p:nvPr/>
        </p:nvCxnSpPr>
        <p:spPr>
          <a:xfrm>
            <a:off x="-6025" y="46661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59;p9"/>
          <p:cNvSpPr/>
          <p:nvPr/>
        </p:nvSpPr>
        <p:spPr>
          <a:xfrm>
            <a:off x="4457400" y="4551496"/>
            <a:ext cx="229200" cy="22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297650" y="4780700"/>
            <a:ext cx="548700" cy="36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0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10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" name="Subtitulo ejecutivo"/>
          <p:cNvSpPr txBox="1"/>
          <p:nvPr/>
        </p:nvSpPr>
        <p:spPr>
          <a:xfrm>
            <a:off x="2875988" y="1880000"/>
            <a:ext cx="4400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Autofit/>
          </a:bodyPr>
          <a:lstStyle/>
          <a:p>
            <a:pPr marL="0" lvl="0" indent="0" algn="l" rtl="0">
              <a:buNone/>
            </a:pPr>
            <a:r>
              <a:rPr lang="es-MX" sz="2400" b="1" dirty="0">
                <a:solidFill>
                  <a:srgbClr val="BF9411"/>
                </a:solidFill>
                <a:latin typeface="Quattrocento Sans"/>
                <a:sym typeface="Quattrocento Sans"/>
              </a:rPr>
              <a:t>Portafolio de Servicios</a:t>
            </a:r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id="{1BFCFD17-8F07-483C-8F2E-F816EED722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33" t="234" r="120" b="-234"/>
          <a:stretch/>
        </p:blipFill>
        <p:spPr>
          <a:xfrm>
            <a:off x="0" y="995487"/>
            <a:ext cx="1521023" cy="3025529"/>
          </a:xfrm>
          <a:prstGeom prst="rect">
            <a:avLst/>
          </a:prstGeom>
        </p:spPr>
      </p:pic>
      <p:pic>
        <p:nvPicPr>
          <p:cNvPr id="14" name="Imagen 14">
            <a:extLst>
              <a:ext uri="{FF2B5EF4-FFF2-40B4-BE49-F238E27FC236}">
                <a16:creationId xmlns:a16="http://schemas.microsoft.com/office/drawing/2014/main" id="{842E90CE-DD4C-42D2-A0CB-2C6E79C39A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" r="200" b="68999"/>
          <a:stretch/>
        </p:blipFill>
        <p:spPr>
          <a:xfrm>
            <a:off x="0" y="3562107"/>
            <a:ext cx="9149636" cy="15797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80" y="525181"/>
            <a:ext cx="3644508" cy="12481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¿Quiénes somos?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spcBef>
                <a:spcPts val="600"/>
              </a:spcBef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Somos un grupo interdisciplinario de consultores con trayectoria en el servicio público en los tres órdenes de gobierno y en el acompañamiento a organizaciones privadas.</a:t>
            </a:r>
          </a:p>
          <a:p>
            <a:pPr lvl="0" algn="just">
              <a:spcBef>
                <a:spcPts val="600"/>
              </a:spcBef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Combinamos conocimiento jurídico, regulatorio, económico y de gestión para ofrecer soluciones integrales, no respuestas fragmentadas.</a:t>
            </a:r>
          </a:p>
          <a:p>
            <a:pPr lvl="0" algn="just">
              <a:spcBef>
                <a:spcPts val="600"/>
              </a:spcBef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Trabajamos con instituciones públicas y con empresas que necesitan certeza, cumplimiento y estrategia para operar y crecer.</a:t>
            </a:r>
          </a:p>
          <a:p>
            <a:pPr lvl="0" algn="just">
              <a:spcBef>
                <a:spcPts val="600"/>
              </a:spcBef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Acompañamos a cada cliente en el diseño de su estrategia, segmentando las acciones por desarrollar y sosteniendo el proceso hasta su implementación.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B7EFF7EB-27E0-4B41-B86A-00114C1D0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800" dirty="0">
                <a:latin typeface="Quattrocento Sans"/>
                <a:sym typeface="Arial"/>
              </a:rPr>
              <a:t>Nuestras áreas de especialidad</a:t>
            </a: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381250" y="1911247"/>
            <a:ext cx="6848350" cy="163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Consultoría legal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Análisis legislativo y regulatorio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Políticas públicas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Comunicación estratégica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s-MX" sz="1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Integridad y </a:t>
            </a:r>
            <a:r>
              <a:rPr lang="es-MX" sz="1200" dirty="0" err="1">
                <a:latin typeface="Quattrocento Sans"/>
                <a:ea typeface="Quattrocento Sans"/>
                <a:cs typeface="Quattrocento Sans"/>
                <a:sym typeface="Quattrocento Sans"/>
              </a:rPr>
              <a:t>Compliance</a:t>
            </a:r>
            <a:endParaRPr lang="es-MX" sz="1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Estudios de factibilidad y evaluación</a:t>
            </a:r>
          </a:p>
          <a:p>
            <a:pPr marL="171450" lvl="0" indent="-171450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MX" sz="1200" dirty="0">
                <a:latin typeface="Quattrocento Sans"/>
                <a:ea typeface="Quattrocento Sans"/>
                <a:cs typeface="Quattrocento Sans"/>
                <a:sym typeface="Quattrocento Sans"/>
              </a:rPr>
              <a:t>Diseño organizacional y competencias</a:t>
            </a:r>
          </a:p>
        </p:txBody>
      </p:sp>
      <p:sp>
        <p:nvSpPr>
          <p:cNvPr id="94" name="Google Shape;94;p13"/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3E5FD7EE-B39E-4603-BF86-21A5AD59E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3" t="-139" r="847" b="76934"/>
          <a:stretch/>
        </p:blipFill>
        <p:spPr>
          <a:xfrm>
            <a:off x="0" y="-948"/>
            <a:ext cx="9156707" cy="1182498"/>
          </a:xfrm>
          <a:prstGeom prst="rect">
            <a:avLst/>
          </a:prstGeom>
        </p:spPr>
      </p:pic>
      <p:sp>
        <p:nvSpPr>
          <p:cNvPr id="184" name="Google Shape;184;p21"/>
          <p:cNvSpPr txBox="1">
            <a:spLocks noGrp="1"/>
          </p:cNvSpPr>
          <p:nvPr>
            <p:ph type="body" idx="4294967295"/>
          </p:nvPr>
        </p:nvSpPr>
        <p:spPr>
          <a:xfrm>
            <a:off x="4256699" y="878850"/>
            <a:ext cx="4173000" cy="36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s-MX" sz="1800" dirty="0"/>
              <a:t>Integramos lo jurídico, lo regulatorio y lo económico en una misma asesoría estratégica, al servicio de instituciones públicas y privadas.</a:t>
            </a:r>
            <a:endParaRPr lang="en" sz="1800" dirty="0"/>
          </a:p>
        </p:txBody>
      </p:sp>
      <p:cxnSp>
        <p:nvCxnSpPr>
          <p:cNvPr id="185" name="Google Shape;185;p21"/>
          <p:cNvCxnSpPr/>
          <p:nvPr/>
        </p:nvCxnSpPr>
        <p:spPr>
          <a:xfrm>
            <a:off x="-6450" y="1131725"/>
            <a:ext cx="91506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6" name="Google Shape;186;p2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95448" y="878850"/>
            <a:ext cx="3632804" cy="365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7" name="Google Shape;187;p21"/>
          <p:cNvSpPr/>
          <p:nvPr/>
        </p:nvSpPr>
        <p:spPr>
          <a:xfrm>
            <a:off x="625400" y="736700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3" name="Google Shape;857;p39">
            <a:extLst>
              <a:ext uri="{FF2B5EF4-FFF2-40B4-BE49-F238E27FC236}">
                <a16:creationId xmlns:a16="http://schemas.microsoft.com/office/drawing/2014/main" id="{F1D41CDC-7CEB-8A41-6F3F-D7C6215EB42E}"/>
              </a:ext>
            </a:extLst>
          </p:cNvPr>
          <p:cNvGrpSpPr/>
          <p:nvPr/>
        </p:nvGrpSpPr>
        <p:grpSpPr>
          <a:xfrm>
            <a:off x="750121" y="914729"/>
            <a:ext cx="452420" cy="433992"/>
            <a:chOff x="5233525" y="4954450"/>
            <a:chExt cx="538275" cy="516350"/>
          </a:xfrm>
        </p:grpSpPr>
        <p:sp>
          <p:nvSpPr>
            <p:cNvPr id="4" name="Google Shape;858;p39">
              <a:extLst>
                <a:ext uri="{FF2B5EF4-FFF2-40B4-BE49-F238E27FC236}">
                  <a16:creationId xmlns:a16="http://schemas.microsoft.com/office/drawing/2014/main" id="{C64316AA-13A7-05EE-2179-53BB14CA667C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59;p39">
              <a:extLst>
                <a:ext uri="{FF2B5EF4-FFF2-40B4-BE49-F238E27FC236}">
                  <a16:creationId xmlns:a16="http://schemas.microsoft.com/office/drawing/2014/main" id="{3169B3C8-E1DF-E940-F0A9-0C6DEB4CC850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860;p39">
              <a:extLst>
                <a:ext uri="{FF2B5EF4-FFF2-40B4-BE49-F238E27FC236}">
                  <a16:creationId xmlns:a16="http://schemas.microsoft.com/office/drawing/2014/main" id="{EF2DC667-4734-6E33-FFFF-736AF08155A5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61;p39">
              <a:extLst>
                <a:ext uri="{FF2B5EF4-FFF2-40B4-BE49-F238E27FC236}">
                  <a16:creationId xmlns:a16="http://schemas.microsoft.com/office/drawing/2014/main" id="{CC5D061C-1FFA-47AC-5890-691C0E2B400E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62;p39">
              <a:extLst>
                <a:ext uri="{FF2B5EF4-FFF2-40B4-BE49-F238E27FC236}">
                  <a16:creationId xmlns:a16="http://schemas.microsoft.com/office/drawing/2014/main" id="{5D84B615-8E7C-1DB7-3D8C-20CC92A79C27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63;p39">
              <a:extLst>
                <a:ext uri="{FF2B5EF4-FFF2-40B4-BE49-F238E27FC236}">
                  <a16:creationId xmlns:a16="http://schemas.microsoft.com/office/drawing/2014/main" id="{FD120A0A-4EF3-DF85-872A-5E4A394AE258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64;p39">
              <a:extLst>
                <a:ext uri="{FF2B5EF4-FFF2-40B4-BE49-F238E27FC236}">
                  <a16:creationId xmlns:a16="http://schemas.microsoft.com/office/drawing/2014/main" id="{C6745100-535D-7071-CBFA-61F87ADE6DE6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65;p39">
              <a:extLst>
                <a:ext uri="{FF2B5EF4-FFF2-40B4-BE49-F238E27FC236}">
                  <a16:creationId xmlns:a16="http://schemas.microsoft.com/office/drawing/2014/main" id="{B55E6A79-7F3C-0D88-8FA1-9445E3F62A55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66;p39">
              <a:extLst>
                <a:ext uri="{FF2B5EF4-FFF2-40B4-BE49-F238E27FC236}">
                  <a16:creationId xmlns:a16="http://schemas.microsoft.com/office/drawing/2014/main" id="{09AE03CE-1B77-76DC-B59C-C7570C88C4D7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67;p39">
              <a:extLst>
                <a:ext uri="{FF2B5EF4-FFF2-40B4-BE49-F238E27FC236}">
                  <a16:creationId xmlns:a16="http://schemas.microsoft.com/office/drawing/2014/main" id="{2CDF9F99-E3BA-CCAD-1274-8789EC00AD5F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68;p39">
              <a:extLst>
                <a:ext uri="{FF2B5EF4-FFF2-40B4-BE49-F238E27FC236}">
                  <a16:creationId xmlns:a16="http://schemas.microsoft.com/office/drawing/2014/main" id="{4F695BF1-EB58-4BB8-D9D5-06DB1D5480DA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01 · Consultoría legal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Certeza jurídica aplicada a la operación real del cliente.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Asesoría jurídica preventiva y estratégica en derecho público, regulatorio y corporativo: dictámenes y opiniones legales, revisión y estructuración de contratos e instrumentos, blindamos las decisiones del cliente para generar la base de confianza de toda relación de largo plazo.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02 · Análisis legislativo y regulatorio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Anticipar el cambio normativo, no solo reaccionar a él.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Inteligencia normativa para prever qué disposiciones afectarán al cliente y cómo prepararse: monitoreo focalizado de la actividad legislativa y regulatoria por sector, análisis de impacto de iniciativas y reformas, evaluación técnica, estudios de constitucionalidad y revisión o formulación de proyectos normativos. Convierte el marco jurídico —a menudo percibido como obstáculo— en una fuente de ventaja para quien lo entiende antes que los demás.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03 · Diseño e implementación de políticas públicas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Del diagnóstico del problema al instrumento que lo resuelve.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Acompañamiento técnico en el ciclo completo de una política pública: diagnóstico del problema, diseño de la intervención con teoría de cambio y marco lógico, diseño de mecanismos de participación ciudadana, implementación y evaluación de diseño, procesos y resultados. Aporta rigor metodológico y respaldo técnico a decisiones que suelen tomarse sin él, elevando la calidad y la defensabilidad de la acción pública.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04 · Comunicación estratégica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Comunicación con sustento jurídico y estratégico, no ruido.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Traducción del contenido técnico, jurídico y regulatorio en mensajes claros, útiles y accionables: posicionamiento institucional, mapeo y gestión de relaciones con actores clave, diseño de mensajes y contenidos, vocería técnica y comunicación en escenarios de crisis o exposición regulatoria. Cada mensaje se apoya en una base jurídica sólida; sirve a quien necesita relacionarse con la autoridad, incidir en el debate público o proteger su reputación con argumentos.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05 · Integridad y Compliance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Demostrar integridad de forma verificable ante clientes y reguladores.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Diseño e implementación de sistemas de integridad y cumplimiento normativo: evaluación de riesgos de corrupción, debida diligencia de terceros, políticas anticorrupción y códigos de ética, sistemas de gestión antisoborno bajo estándares internacionales, canales de denuncia, capacitación y auditoría de cumplimiento, así como el cumplimiento aplicable a la contratación. Permite a organizaciones públicas y privadas reducir su exposición a sanciones y responder a las exigencias de sus contrapartes.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06 · Estudios de factibilidad y evaluación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Decidir con base rigurosa, jurídica y económica a la vez.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Soporte analítico y cuantitativo para decisiones de inversión, proyecto o política: estudios de factibilidad técnica, legal y financiera, análisis costo-beneficio, perfiles socioeconómicos y de mercado, evaluación de proyectos de inversión y de programas. Su valor distintivo es integrar la dimensión jurídico-regulatoria con la económica en un mismo análisis, para invertir con certeza. 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14CF1F55-A805-F735-8CDD-18281EC4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4">
            <a:extLst>
              <a:ext uri="{FF2B5EF4-FFF2-40B4-BE49-F238E27FC236}">
                <a16:creationId xmlns:a16="http://schemas.microsoft.com/office/drawing/2014/main" id="{DC90BA42-059E-04EC-5852-D45136AD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" t="8172" r="15" b="69298"/>
          <a:stretch/>
        </p:blipFill>
        <p:spPr>
          <a:xfrm>
            <a:off x="0" y="-22115"/>
            <a:ext cx="9155303" cy="1148122"/>
          </a:xfrm>
          <a:prstGeom prst="rect">
            <a:avLst/>
          </a:prstGeom>
        </p:spPr>
      </p:pic>
      <p:sp>
        <p:nvSpPr>
          <p:cNvPr id="85" name="Google Shape;85;p13">
            <a:extLst>
              <a:ext uri="{FF2B5EF4-FFF2-40B4-BE49-F238E27FC236}">
                <a16:creationId xmlns:a16="http://schemas.microsoft.com/office/drawing/2014/main" id="{66B9694A-5662-5410-5F23-6C5BD57E4830}"/>
              </a:ext>
            </a:extLst>
          </p:cNvPr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lumOff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>
            <a:extLst>
              <a:ext uri="{FF2B5EF4-FFF2-40B4-BE49-F238E27FC236}">
                <a16:creationId xmlns:a16="http://schemas.microsoft.com/office/drawing/2014/main" id="{C1356B2A-4FA8-FD79-B138-9CC7920901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250" y="900000"/>
            <a:ext cx="6900000" cy="9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2200" b="1" dirty="0">
                <a:solidFill>
                  <a:srgbClr val="BF9411"/>
                </a:solidFill>
                <a:latin typeface="Quattrocento Sans"/>
                <a:sym typeface="Arial"/>
              </a:rPr>
              <a:t>07 · Diseño organizacional y gestión de competencias</a:t>
            </a:r>
          </a:p>
        </p:txBody>
      </p:sp>
      <p:grpSp>
        <p:nvGrpSpPr>
          <p:cNvPr id="87" name="Google Shape;87;p13">
            <a:extLst>
              <a:ext uri="{FF2B5EF4-FFF2-40B4-BE49-F238E27FC236}">
                <a16:creationId xmlns:a16="http://schemas.microsoft.com/office/drawing/2014/main" id="{FAF35972-BE49-AC28-8ED5-0C272E95FA07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>
              <a:extLst>
                <a:ext uri="{FF2B5EF4-FFF2-40B4-BE49-F238E27FC236}">
                  <a16:creationId xmlns:a16="http://schemas.microsoft.com/office/drawing/2014/main" id="{1C5088CA-5C35-0025-FA3E-F742BE64A98B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>
              <a:extLst>
                <a:ext uri="{FF2B5EF4-FFF2-40B4-BE49-F238E27FC236}">
                  <a16:creationId xmlns:a16="http://schemas.microsoft.com/office/drawing/2014/main" id="{03CFA110-BBE7-C828-CEB1-33D325363010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>
              <a:extLst>
                <a:ext uri="{FF2B5EF4-FFF2-40B4-BE49-F238E27FC236}">
                  <a16:creationId xmlns:a16="http://schemas.microsoft.com/office/drawing/2014/main" id="{0F46F0FB-C8C5-AB16-05A2-41A312DC53C5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>
              <a:extLst>
                <a:ext uri="{FF2B5EF4-FFF2-40B4-BE49-F238E27FC236}">
                  <a16:creationId xmlns:a16="http://schemas.microsoft.com/office/drawing/2014/main" id="{0CFF393C-5698-FECC-647C-51216313E06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136E1192-9C49-355D-9463-C2D3C71ADA30}"/>
              </a:ext>
            </a:extLst>
          </p:cNvPr>
          <p:cNvSpPr txBox="1"/>
          <p:nvPr/>
        </p:nvSpPr>
        <p:spPr>
          <a:xfrm>
            <a:off x="1381250" y="1578132"/>
            <a:ext cx="6902594" cy="258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s-MX" sz="1400" b="1" dirty="0">
                <a:solidFill>
                  <a:srgbClr val="BF941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Ordenar la operación interna con una arquitectura clara.</a:t>
            </a:r>
          </a:p>
          <a:p>
            <a:pPr lvl="0" algn="just">
              <a:spcBef>
                <a:spcPts val="900"/>
              </a:spcBef>
              <a:buNone/>
            </a:pPr>
            <a:r>
              <a:rPr lang="es-MX" sz="1200" dirty="0">
                <a:solidFill>
                  <a:srgbClr val="33333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Fortalecimiento de la capacidad institucional mediante el diseño de estructuras, procesos y capacidades: estructuras organizacionales, perfiles y descripciones de puesto, mapeo y documentación de procesos, manuales de organización y procedimientos, y modelos de gestión por competencias. Convierte una estructura improvisada en una arquitectura organizacional clara, funcional y alineada con los objetivos de la institución.</a:t>
            </a: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FE765EE5-184C-973C-173E-D1F0FEA6F613}"/>
              </a:ext>
            </a:extLst>
          </p:cNvPr>
          <p:cNvSpPr txBox="1"/>
          <p:nvPr/>
        </p:nvSpPr>
        <p:spPr>
          <a:xfrm>
            <a:off x="675650" y="4134525"/>
            <a:ext cx="78462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endParaRPr lang="en"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latin typeface="Book Antiqu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Book Antiqua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97D81BA-93E5-9D12-92EF-20965E08792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78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21000" b="-21000"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>
            <a:spLocks noGrp="1"/>
          </p:cNvSpPr>
          <p:nvPr>
            <p:ph type="sldNum" idx="12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Personalizar 1">
      <a:dk1>
        <a:srgbClr val="000000"/>
      </a:dk1>
      <a:lt1>
        <a:srgbClr val="FFFFFF"/>
      </a:lt1>
      <a:dk2>
        <a:srgbClr val="424242"/>
      </a:dk2>
      <a:lt2>
        <a:srgbClr val="E7E6E6"/>
      </a:lt2>
      <a:accent1>
        <a:srgbClr val="BF9410"/>
      </a:accent1>
      <a:accent2>
        <a:srgbClr val="87680A"/>
      </a:accent2>
      <a:accent3>
        <a:srgbClr val="A5A5A5"/>
      </a:accent3>
      <a:accent4>
        <a:srgbClr val="E0AC11"/>
      </a:accent4>
      <a:accent5>
        <a:srgbClr val="A9A9A9"/>
      </a:accent5>
      <a:accent6>
        <a:srgbClr val="000000"/>
      </a:accent6>
      <a:hlink>
        <a:srgbClr val="BF9410"/>
      </a:hlink>
      <a:folHlink>
        <a:srgbClr val="8163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730</Words>
  <Application>Microsoft Office PowerPoint</Application>
  <PresentationFormat>Presentación en pantalla (16:9)</PresentationFormat>
  <Paragraphs>57</Paragraphs>
  <Slides>12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Book Antiqua</vt:lpstr>
      <vt:lpstr>Lora</vt:lpstr>
      <vt:lpstr>Quattrocento Sans</vt:lpstr>
      <vt:lpstr>Viola template</vt:lpstr>
      <vt:lpstr>Presentación de PowerPoint</vt:lpstr>
      <vt:lpstr>¿Quiénes somos?</vt:lpstr>
      <vt:lpstr>Nuestras áreas de especialidad</vt:lpstr>
      <vt:lpstr>Presentación de PowerPoint</vt:lpstr>
      <vt:lpstr>01 · Consultoría legal</vt:lpstr>
      <vt:lpstr>02 · Análisis legislativo y regulatorio</vt:lpstr>
      <vt:lpstr>03 · Diseño e implementación de políticas públicas</vt:lpstr>
      <vt:lpstr>04 · Comunicación estratégica</vt:lpstr>
      <vt:lpstr>05 · Integridad y Compliance</vt:lpstr>
      <vt:lpstr>06 · Estudios de factibilidad y evaluación</vt:lpstr>
      <vt:lpstr>07 · Diseño organizacional y gestión de competencias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Daniel KIUBIX</dc:creator>
  <cp:lastModifiedBy>Carlos Franco</cp:lastModifiedBy>
  <cp:revision>295</cp:revision>
  <dcterms:modified xsi:type="dcterms:W3CDTF">2026-07-03T15:40:47Z</dcterms:modified>
</cp:coreProperties>
</file>