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284" r:id="rId3"/>
    <p:sldId id="257" r:id="rId4"/>
    <p:sldId id="286" r:id="rId5"/>
    <p:sldId id="265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66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0B99EF4-5A00-43D0-81CA-9952F313512D}">
  <a:tblStyle styleId="{40B99EF4-5A00-43D0-81CA-9952F31351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580"/>
  </p:normalViewPr>
  <p:slideViewPr>
    <p:cSldViewPr snapToGrid="0" snapToObjects="1">
      <p:cViewPr varScale="1">
        <p:scale>
          <a:sx n="99" d="100"/>
          <a:sy n="99" d="100"/>
        </p:scale>
        <p:origin x="9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Franco" userId="6fb93e722c353d7f" providerId="LiveId" clId="{0271C439-147D-4F80-881A-1845175C4FF8}"/>
    <pc:docChg chg="undo custSel addSld delSld modSld sldOrd">
      <pc:chgData name="Carlos Franco" userId="6fb93e722c353d7f" providerId="LiveId" clId="{0271C439-147D-4F80-881A-1845175C4FF8}" dt="2026-07-03T01:53:53.113" v="2684" actId="20577"/>
      <pc:docMkLst>
        <pc:docMk/>
      </pc:docMkLst>
      <pc:sldChg chg="modSp mod">
        <pc:chgData name="Carlos Franco" userId="6fb93e722c353d7f" providerId="LiveId" clId="{0271C439-147D-4F80-881A-1845175C4FF8}" dt="2026-07-03T01:53:53.113" v="2684" actId="20577"/>
        <pc:sldMkLst>
          <pc:docMk/>
          <pc:sldMk cId="0" sldId="257"/>
        </pc:sldMkLst>
        <pc:spChg chg="mod">
          <ac:chgData name="Carlos Franco" userId="6fb93e722c353d7f" providerId="LiveId" clId="{0271C439-147D-4F80-881A-1845175C4FF8}" dt="2026-07-02T18:43:39.252" v="2444" actId="20577"/>
          <ac:spMkLst>
            <pc:docMk/>
            <pc:sldMk cId="0" sldId="257"/>
            <ac:spMk id="86" creationId="{00000000-0000-0000-0000-000000000000}"/>
          </ac:spMkLst>
        </pc:spChg>
        <pc:spChg chg="mod">
          <ac:chgData name="Carlos Franco" userId="6fb93e722c353d7f" providerId="LiveId" clId="{0271C439-147D-4F80-881A-1845175C4FF8}" dt="2026-07-03T01:53:53.113" v="2684" actId="20577"/>
          <ac:spMkLst>
            <pc:docMk/>
            <pc:sldMk cId="0" sldId="257"/>
            <ac:spMk id="92" creationId="{00000000-0000-0000-0000-000000000000}"/>
          </ac:spMkLst>
        </pc:spChg>
      </pc:sldChg>
      <pc:sldMasterChg chg="delSldLayout">
        <pc:chgData name="Carlos Franco" userId="6fb93e722c353d7f" providerId="LiveId" clId="{0271C439-147D-4F80-881A-1845175C4FF8}" dt="2026-06-19T19:30:03.158" v="2156" actId="47"/>
        <pc:sldMasterMkLst>
          <pc:docMk/>
          <pc:sldMasterMk cId="0" sldId="2147483658"/>
        </pc:sldMasterMkLst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2F2028-CC8F-454D-81B0-40FBDEF91282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8092733-B4F9-4D60-8549-304F3C65D763}">
      <dgm:prSet phldrT="[Texto]"/>
      <dgm:spPr/>
      <dgm:t>
        <a:bodyPr/>
        <a:lstStyle/>
        <a:p>
          <a:r>
            <a:rPr lang="es-ES" dirty="0"/>
            <a:t>Cliente</a:t>
          </a:r>
          <a:endParaRPr lang="es-MX" dirty="0"/>
        </a:p>
      </dgm:t>
    </dgm:pt>
    <dgm:pt modelId="{61DC2492-DDCF-4E48-8CB6-DF1374C36016}" type="parTrans" cxnId="{004132F3-5D5F-47AE-B2BF-B8D3C0F4C9CA}">
      <dgm:prSet/>
      <dgm:spPr/>
      <dgm:t>
        <a:bodyPr/>
        <a:lstStyle/>
        <a:p>
          <a:endParaRPr lang="es-MX"/>
        </a:p>
      </dgm:t>
    </dgm:pt>
    <dgm:pt modelId="{062BD939-D43E-4AA7-AC41-1824B828C403}" type="sibTrans" cxnId="{004132F3-5D5F-47AE-B2BF-B8D3C0F4C9CA}">
      <dgm:prSet/>
      <dgm:spPr/>
      <dgm:t>
        <a:bodyPr/>
        <a:lstStyle/>
        <a:p>
          <a:endParaRPr lang="es-MX"/>
        </a:p>
      </dgm:t>
    </dgm:pt>
    <dgm:pt modelId="{6CCE17EE-07EC-4D4A-BD0C-C35834A0775F}">
      <dgm:prSet phldrT="[Texto]"/>
      <dgm:spPr/>
      <dgm:t>
        <a:bodyPr/>
        <a:lstStyle/>
        <a:p>
          <a:r>
            <a:rPr lang="es-ES" dirty="0"/>
            <a:t>Poder Ejecutivo</a:t>
          </a:r>
          <a:endParaRPr lang="es-MX" dirty="0"/>
        </a:p>
      </dgm:t>
    </dgm:pt>
    <dgm:pt modelId="{C0B832F9-4C95-4F0D-9521-48B6F949CA8B}" type="parTrans" cxnId="{AF922ABF-832B-4BE9-ABDE-F71C8A9444E0}">
      <dgm:prSet/>
      <dgm:spPr/>
      <dgm:t>
        <a:bodyPr/>
        <a:lstStyle/>
        <a:p>
          <a:endParaRPr lang="es-MX"/>
        </a:p>
      </dgm:t>
    </dgm:pt>
    <dgm:pt modelId="{24D29A21-82DA-4032-AB18-5DA52FD420EE}" type="sibTrans" cxnId="{AF922ABF-832B-4BE9-ABDE-F71C8A9444E0}">
      <dgm:prSet/>
      <dgm:spPr/>
      <dgm:t>
        <a:bodyPr/>
        <a:lstStyle/>
        <a:p>
          <a:endParaRPr lang="es-MX"/>
        </a:p>
      </dgm:t>
    </dgm:pt>
    <dgm:pt modelId="{21AA29A8-5BA3-4E1E-A242-5815CED43543}">
      <dgm:prSet phldrT="[Texto]"/>
      <dgm:spPr/>
      <dgm:t>
        <a:bodyPr/>
        <a:lstStyle/>
        <a:p>
          <a:r>
            <a:rPr lang="es-ES" dirty="0"/>
            <a:t>Poder Judicial </a:t>
          </a:r>
          <a:endParaRPr lang="es-MX" dirty="0"/>
        </a:p>
      </dgm:t>
    </dgm:pt>
    <dgm:pt modelId="{37A31F64-32CD-4E02-A27C-CE1967E65B68}" type="parTrans" cxnId="{86D94919-7C3B-457C-9945-3FD9DF725CF5}">
      <dgm:prSet/>
      <dgm:spPr/>
      <dgm:t>
        <a:bodyPr/>
        <a:lstStyle/>
        <a:p>
          <a:endParaRPr lang="es-MX"/>
        </a:p>
      </dgm:t>
    </dgm:pt>
    <dgm:pt modelId="{EC3A13D8-A887-415B-B132-DDD266979865}" type="sibTrans" cxnId="{86D94919-7C3B-457C-9945-3FD9DF725CF5}">
      <dgm:prSet/>
      <dgm:spPr/>
      <dgm:t>
        <a:bodyPr/>
        <a:lstStyle/>
        <a:p>
          <a:endParaRPr lang="es-MX"/>
        </a:p>
      </dgm:t>
    </dgm:pt>
    <dgm:pt modelId="{8B74E9C5-7E12-44DF-A867-405C0688503A}">
      <dgm:prSet phldrT="[Texto]"/>
      <dgm:spPr/>
      <dgm:t>
        <a:bodyPr/>
        <a:lstStyle/>
        <a:p>
          <a:r>
            <a:rPr lang="es-ES" dirty="0"/>
            <a:t>Actores relevantes en la industria </a:t>
          </a:r>
          <a:endParaRPr lang="es-MX" dirty="0"/>
        </a:p>
      </dgm:t>
    </dgm:pt>
    <dgm:pt modelId="{14B30E58-4DED-4ECC-A38B-DE4483EEDBE6}" type="parTrans" cxnId="{EBB5379B-03FB-4697-99BD-FE9C5C6C9780}">
      <dgm:prSet/>
      <dgm:spPr/>
      <dgm:t>
        <a:bodyPr/>
        <a:lstStyle/>
        <a:p>
          <a:endParaRPr lang="es-MX"/>
        </a:p>
      </dgm:t>
    </dgm:pt>
    <dgm:pt modelId="{8326A1B7-413E-4858-8436-CC194C0417B3}" type="sibTrans" cxnId="{EBB5379B-03FB-4697-99BD-FE9C5C6C9780}">
      <dgm:prSet/>
      <dgm:spPr/>
      <dgm:t>
        <a:bodyPr/>
        <a:lstStyle/>
        <a:p>
          <a:endParaRPr lang="es-MX"/>
        </a:p>
      </dgm:t>
    </dgm:pt>
    <dgm:pt modelId="{A90CF40B-3223-419B-AFD2-2DBCF425D55C}">
      <dgm:prSet phldrT="[Texto]"/>
      <dgm:spPr/>
      <dgm:t>
        <a:bodyPr/>
        <a:lstStyle/>
        <a:p>
          <a:r>
            <a:rPr lang="es-ES" dirty="0"/>
            <a:t>Poder Legislativo</a:t>
          </a:r>
          <a:endParaRPr lang="es-MX" dirty="0"/>
        </a:p>
      </dgm:t>
    </dgm:pt>
    <dgm:pt modelId="{0CC836D4-3115-40FB-9993-B3923FB1B5D3}" type="parTrans" cxnId="{C6E20A06-5157-44B1-8758-2C13D266C8BF}">
      <dgm:prSet/>
      <dgm:spPr/>
      <dgm:t>
        <a:bodyPr/>
        <a:lstStyle/>
        <a:p>
          <a:endParaRPr lang="es-MX"/>
        </a:p>
      </dgm:t>
    </dgm:pt>
    <dgm:pt modelId="{5E03FD15-386C-4700-85AE-1E4742003EDD}" type="sibTrans" cxnId="{C6E20A06-5157-44B1-8758-2C13D266C8BF}">
      <dgm:prSet/>
      <dgm:spPr/>
      <dgm:t>
        <a:bodyPr/>
        <a:lstStyle/>
        <a:p>
          <a:endParaRPr lang="es-MX"/>
        </a:p>
      </dgm:t>
    </dgm:pt>
    <dgm:pt modelId="{F15D3624-648D-452B-B2D2-0A10041E14D3}">
      <dgm:prSet/>
      <dgm:spPr/>
      <dgm:t>
        <a:bodyPr/>
        <a:lstStyle/>
        <a:p>
          <a:r>
            <a:rPr lang="es-ES" dirty="0"/>
            <a:t>Sector Social </a:t>
          </a:r>
          <a:endParaRPr lang="es-MX" dirty="0"/>
        </a:p>
      </dgm:t>
    </dgm:pt>
    <dgm:pt modelId="{07E4E6BB-3D24-48F1-BA42-2BDB720CB91E}" type="parTrans" cxnId="{B53FBE14-5546-44A0-AFC1-FB5120BC1A5C}">
      <dgm:prSet/>
      <dgm:spPr/>
      <dgm:t>
        <a:bodyPr/>
        <a:lstStyle/>
        <a:p>
          <a:endParaRPr lang="es-MX"/>
        </a:p>
      </dgm:t>
    </dgm:pt>
    <dgm:pt modelId="{3306A19E-EF59-435D-A4F7-8828F6438CD3}" type="sibTrans" cxnId="{B53FBE14-5546-44A0-AFC1-FB5120BC1A5C}">
      <dgm:prSet/>
      <dgm:spPr/>
      <dgm:t>
        <a:bodyPr/>
        <a:lstStyle/>
        <a:p>
          <a:endParaRPr lang="es-MX"/>
        </a:p>
      </dgm:t>
    </dgm:pt>
    <dgm:pt modelId="{85183143-1184-45C3-8386-D7C9B9F1C0DD}" type="pres">
      <dgm:prSet presAssocID="{9C2F2028-CC8F-454D-81B0-40FBDEF91282}" presName="composite" presStyleCnt="0">
        <dgm:presLayoutVars>
          <dgm:chMax val="1"/>
          <dgm:dir/>
          <dgm:resizeHandles val="exact"/>
        </dgm:presLayoutVars>
      </dgm:prSet>
      <dgm:spPr/>
    </dgm:pt>
    <dgm:pt modelId="{4D6C2827-CB34-448C-BAF2-0BCDEB641454}" type="pres">
      <dgm:prSet presAssocID="{9C2F2028-CC8F-454D-81B0-40FBDEF91282}" presName="radial" presStyleCnt="0">
        <dgm:presLayoutVars>
          <dgm:animLvl val="ctr"/>
        </dgm:presLayoutVars>
      </dgm:prSet>
      <dgm:spPr/>
    </dgm:pt>
    <dgm:pt modelId="{5ADCD66C-0F98-4B09-BF33-07A2E0637498}" type="pres">
      <dgm:prSet presAssocID="{D8092733-B4F9-4D60-8549-304F3C65D763}" presName="centerShape" presStyleLbl="vennNode1" presStyleIdx="0" presStyleCnt="6"/>
      <dgm:spPr/>
    </dgm:pt>
    <dgm:pt modelId="{EDBCF5AE-3A70-4F86-A253-5273D177BD42}" type="pres">
      <dgm:prSet presAssocID="{6CCE17EE-07EC-4D4A-BD0C-C35834A0775F}" presName="node" presStyleLbl="vennNode1" presStyleIdx="1" presStyleCnt="6">
        <dgm:presLayoutVars>
          <dgm:bulletEnabled val="1"/>
        </dgm:presLayoutVars>
      </dgm:prSet>
      <dgm:spPr/>
    </dgm:pt>
    <dgm:pt modelId="{95CA6798-5D68-414A-91CA-A0F105B07028}" type="pres">
      <dgm:prSet presAssocID="{21AA29A8-5BA3-4E1E-A242-5815CED43543}" presName="node" presStyleLbl="vennNode1" presStyleIdx="2" presStyleCnt="6">
        <dgm:presLayoutVars>
          <dgm:bulletEnabled val="1"/>
        </dgm:presLayoutVars>
      </dgm:prSet>
      <dgm:spPr/>
    </dgm:pt>
    <dgm:pt modelId="{4FDED97B-E697-4B5D-94D7-A22D623668A8}" type="pres">
      <dgm:prSet presAssocID="{8B74E9C5-7E12-44DF-A867-405C0688503A}" presName="node" presStyleLbl="vennNode1" presStyleIdx="3" presStyleCnt="6">
        <dgm:presLayoutVars>
          <dgm:bulletEnabled val="1"/>
        </dgm:presLayoutVars>
      </dgm:prSet>
      <dgm:spPr/>
    </dgm:pt>
    <dgm:pt modelId="{AB9CEF86-D418-488E-895D-C3D2AE41BE7D}" type="pres">
      <dgm:prSet presAssocID="{F15D3624-648D-452B-B2D2-0A10041E14D3}" presName="node" presStyleLbl="vennNode1" presStyleIdx="4" presStyleCnt="6">
        <dgm:presLayoutVars>
          <dgm:bulletEnabled val="1"/>
        </dgm:presLayoutVars>
      </dgm:prSet>
      <dgm:spPr/>
    </dgm:pt>
    <dgm:pt modelId="{EE7CF852-30C0-4EDA-8FF9-C6102C4EDEA1}" type="pres">
      <dgm:prSet presAssocID="{A90CF40B-3223-419B-AFD2-2DBCF425D55C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C6E20A06-5157-44B1-8758-2C13D266C8BF}" srcId="{D8092733-B4F9-4D60-8549-304F3C65D763}" destId="{A90CF40B-3223-419B-AFD2-2DBCF425D55C}" srcOrd="4" destOrd="0" parTransId="{0CC836D4-3115-40FB-9993-B3923FB1B5D3}" sibTransId="{5E03FD15-386C-4700-85AE-1E4742003EDD}"/>
    <dgm:cxn modelId="{B53FBE14-5546-44A0-AFC1-FB5120BC1A5C}" srcId="{D8092733-B4F9-4D60-8549-304F3C65D763}" destId="{F15D3624-648D-452B-B2D2-0A10041E14D3}" srcOrd="3" destOrd="0" parTransId="{07E4E6BB-3D24-48F1-BA42-2BDB720CB91E}" sibTransId="{3306A19E-EF59-435D-A4F7-8828F6438CD3}"/>
    <dgm:cxn modelId="{6FD61A17-49D7-412A-94AB-B8151A1E851F}" type="presOf" srcId="{6CCE17EE-07EC-4D4A-BD0C-C35834A0775F}" destId="{EDBCF5AE-3A70-4F86-A253-5273D177BD42}" srcOrd="0" destOrd="0" presId="urn:microsoft.com/office/officeart/2005/8/layout/radial3"/>
    <dgm:cxn modelId="{86D94919-7C3B-457C-9945-3FD9DF725CF5}" srcId="{D8092733-B4F9-4D60-8549-304F3C65D763}" destId="{21AA29A8-5BA3-4E1E-A242-5815CED43543}" srcOrd="1" destOrd="0" parTransId="{37A31F64-32CD-4E02-A27C-CE1967E65B68}" sibTransId="{EC3A13D8-A887-415B-B132-DDD266979865}"/>
    <dgm:cxn modelId="{2B14F226-29CD-426E-A811-C8178AAF448B}" type="presOf" srcId="{A90CF40B-3223-419B-AFD2-2DBCF425D55C}" destId="{EE7CF852-30C0-4EDA-8FF9-C6102C4EDEA1}" srcOrd="0" destOrd="0" presId="urn:microsoft.com/office/officeart/2005/8/layout/radial3"/>
    <dgm:cxn modelId="{C2DDC62F-A554-43ED-BFF1-949E87ED6ADC}" type="presOf" srcId="{21AA29A8-5BA3-4E1E-A242-5815CED43543}" destId="{95CA6798-5D68-414A-91CA-A0F105B07028}" srcOrd="0" destOrd="0" presId="urn:microsoft.com/office/officeart/2005/8/layout/radial3"/>
    <dgm:cxn modelId="{3C75AA71-D4B8-4FD5-8709-6656EB23AEB1}" type="presOf" srcId="{D8092733-B4F9-4D60-8549-304F3C65D763}" destId="{5ADCD66C-0F98-4B09-BF33-07A2E0637498}" srcOrd="0" destOrd="0" presId="urn:microsoft.com/office/officeart/2005/8/layout/radial3"/>
    <dgm:cxn modelId="{44E3B976-BC8B-480E-8E2C-8812A54E3806}" type="presOf" srcId="{F15D3624-648D-452B-B2D2-0A10041E14D3}" destId="{AB9CEF86-D418-488E-895D-C3D2AE41BE7D}" srcOrd="0" destOrd="0" presId="urn:microsoft.com/office/officeart/2005/8/layout/radial3"/>
    <dgm:cxn modelId="{EBB5379B-03FB-4697-99BD-FE9C5C6C9780}" srcId="{D8092733-B4F9-4D60-8549-304F3C65D763}" destId="{8B74E9C5-7E12-44DF-A867-405C0688503A}" srcOrd="2" destOrd="0" parTransId="{14B30E58-4DED-4ECC-A38B-DE4483EEDBE6}" sibTransId="{8326A1B7-413E-4858-8436-CC194C0417B3}"/>
    <dgm:cxn modelId="{AF922ABF-832B-4BE9-ABDE-F71C8A9444E0}" srcId="{D8092733-B4F9-4D60-8549-304F3C65D763}" destId="{6CCE17EE-07EC-4D4A-BD0C-C35834A0775F}" srcOrd="0" destOrd="0" parTransId="{C0B832F9-4C95-4F0D-9521-48B6F949CA8B}" sibTransId="{24D29A21-82DA-4032-AB18-5DA52FD420EE}"/>
    <dgm:cxn modelId="{514CABDC-B500-4992-B921-C9CDE780DE21}" type="presOf" srcId="{9C2F2028-CC8F-454D-81B0-40FBDEF91282}" destId="{85183143-1184-45C3-8386-D7C9B9F1C0DD}" srcOrd="0" destOrd="0" presId="urn:microsoft.com/office/officeart/2005/8/layout/radial3"/>
    <dgm:cxn modelId="{A71AF1E2-521D-4151-A290-86FD1C3926CC}" type="presOf" srcId="{8B74E9C5-7E12-44DF-A867-405C0688503A}" destId="{4FDED97B-E697-4B5D-94D7-A22D623668A8}" srcOrd="0" destOrd="0" presId="urn:microsoft.com/office/officeart/2005/8/layout/radial3"/>
    <dgm:cxn modelId="{004132F3-5D5F-47AE-B2BF-B8D3C0F4C9CA}" srcId="{9C2F2028-CC8F-454D-81B0-40FBDEF91282}" destId="{D8092733-B4F9-4D60-8549-304F3C65D763}" srcOrd="0" destOrd="0" parTransId="{61DC2492-DDCF-4E48-8CB6-DF1374C36016}" sibTransId="{062BD939-D43E-4AA7-AC41-1824B828C403}"/>
    <dgm:cxn modelId="{F53430AC-5F46-4C7A-908F-11F70E34E62D}" type="presParOf" srcId="{85183143-1184-45C3-8386-D7C9B9F1C0DD}" destId="{4D6C2827-CB34-448C-BAF2-0BCDEB641454}" srcOrd="0" destOrd="0" presId="urn:microsoft.com/office/officeart/2005/8/layout/radial3"/>
    <dgm:cxn modelId="{07F5A56F-68B3-4BA0-9440-83DACA3BB4C9}" type="presParOf" srcId="{4D6C2827-CB34-448C-BAF2-0BCDEB641454}" destId="{5ADCD66C-0F98-4B09-BF33-07A2E0637498}" srcOrd="0" destOrd="0" presId="urn:microsoft.com/office/officeart/2005/8/layout/radial3"/>
    <dgm:cxn modelId="{BBC8A5CA-D50C-4FBD-A2EE-6B74643826D1}" type="presParOf" srcId="{4D6C2827-CB34-448C-BAF2-0BCDEB641454}" destId="{EDBCF5AE-3A70-4F86-A253-5273D177BD42}" srcOrd="1" destOrd="0" presId="urn:microsoft.com/office/officeart/2005/8/layout/radial3"/>
    <dgm:cxn modelId="{7CC2F0EC-B3D7-4814-96FD-3479527645A8}" type="presParOf" srcId="{4D6C2827-CB34-448C-BAF2-0BCDEB641454}" destId="{95CA6798-5D68-414A-91CA-A0F105B07028}" srcOrd="2" destOrd="0" presId="urn:microsoft.com/office/officeart/2005/8/layout/radial3"/>
    <dgm:cxn modelId="{2C99F292-6DC7-44EF-AEF2-3975B44AC3D1}" type="presParOf" srcId="{4D6C2827-CB34-448C-BAF2-0BCDEB641454}" destId="{4FDED97B-E697-4B5D-94D7-A22D623668A8}" srcOrd="3" destOrd="0" presId="urn:microsoft.com/office/officeart/2005/8/layout/radial3"/>
    <dgm:cxn modelId="{20AB166F-9F21-4987-9C46-EA7AADC52019}" type="presParOf" srcId="{4D6C2827-CB34-448C-BAF2-0BCDEB641454}" destId="{AB9CEF86-D418-488E-895D-C3D2AE41BE7D}" srcOrd="4" destOrd="0" presId="urn:microsoft.com/office/officeart/2005/8/layout/radial3"/>
    <dgm:cxn modelId="{642199F5-C438-4527-BE20-AD3D88C754D4}" type="presParOf" srcId="{4D6C2827-CB34-448C-BAF2-0BCDEB641454}" destId="{EE7CF852-30C0-4EDA-8FF9-C6102C4EDEA1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CD66C-0F98-4B09-BF33-07A2E0637498}">
      <dsp:nvSpPr>
        <dsp:cNvPr id="0" name=""/>
        <dsp:cNvSpPr/>
      </dsp:nvSpPr>
      <dsp:spPr>
        <a:xfrm>
          <a:off x="1010312" y="597371"/>
          <a:ext cx="1384757" cy="138475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Cliente</a:t>
          </a:r>
          <a:endParaRPr lang="es-MX" sz="2300" kern="1200" dirty="0"/>
        </a:p>
      </dsp:txBody>
      <dsp:txXfrm>
        <a:off x="1213105" y="800164"/>
        <a:ext cx="979171" cy="979171"/>
      </dsp:txXfrm>
    </dsp:sp>
    <dsp:sp modelId="{EDBCF5AE-3A70-4F86-A253-5273D177BD42}">
      <dsp:nvSpPr>
        <dsp:cNvPr id="0" name=""/>
        <dsp:cNvSpPr/>
      </dsp:nvSpPr>
      <dsp:spPr>
        <a:xfrm>
          <a:off x="1356501" y="42723"/>
          <a:ext cx="692378" cy="692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Poder Ejecutivo</a:t>
          </a:r>
          <a:endParaRPr lang="es-MX" sz="700" kern="1200" dirty="0"/>
        </a:p>
      </dsp:txBody>
      <dsp:txXfrm>
        <a:off x="1457897" y="144119"/>
        <a:ext cx="489586" cy="489586"/>
      </dsp:txXfrm>
    </dsp:sp>
    <dsp:sp modelId="{95CA6798-5D68-414A-91CA-A0F105B07028}">
      <dsp:nvSpPr>
        <dsp:cNvPr id="0" name=""/>
        <dsp:cNvSpPr/>
      </dsp:nvSpPr>
      <dsp:spPr>
        <a:xfrm>
          <a:off x="2213249" y="665187"/>
          <a:ext cx="692378" cy="692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Poder Judicial </a:t>
          </a:r>
          <a:endParaRPr lang="es-MX" sz="700" kern="1200" dirty="0"/>
        </a:p>
      </dsp:txBody>
      <dsp:txXfrm>
        <a:off x="2314645" y="766583"/>
        <a:ext cx="489586" cy="489586"/>
      </dsp:txXfrm>
    </dsp:sp>
    <dsp:sp modelId="{4FDED97B-E697-4B5D-94D7-A22D623668A8}">
      <dsp:nvSpPr>
        <dsp:cNvPr id="0" name=""/>
        <dsp:cNvSpPr/>
      </dsp:nvSpPr>
      <dsp:spPr>
        <a:xfrm>
          <a:off x="1886000" y="1672354"/>
          <a:ext cx="692378" cy="692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Actores relevantes en la industria </a:t>
          </a:r>
          <a:endParaRPr lang="es-MX" sz="700" kern="1200" dirty="0"/>
        </a:p>
      </dsp:txBody>
      <dsp:txXfrm>
        <a:off x="1987396" y="1773750"/>
        <a:ext cx="489586" cy="489586"/>
      </dsp:txXfrm>
    </dsp:sp>
    <dsp:sp modelId="{AB9CEF86-D418-488E-895D-C3D2AE41BE7D}">
      <dsp:nvSpPr>
        <dsp:cNvPr id="0" name=""/>
        <dsp:cNvSpPr/>
      </dsp:nvSpPr>
      <dsp:spPr>
        <a:xfrm>
          <a:off x="827002" y="1672354"/>
          <a:ext cx="692378" cy="692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Sector Social </a:t>
          </a:r>
          <a:endParaRPr lang="es-MX" sz="700" kern="1200" dirty="0"/>
        </a:p>
      </dsp:txBody>
      <dsp:txXfrm>
        <a:off x="928398" y="1773750"/>
        <a:ext cx="489586" cy="489586"/>
      </dsp:txXfrm>
    </dsp:sp>
    <dsp:sp modelId="{EE7CF852-30C0-4EDA-8FF9-C6102C4EDEA1}">
      <dsp:nvSpPr>
        <dsp:cNvPr id="0" name=""/>
        <dsp:cNvSpPr/>
      </dsp:nvSpPr>
      <dsp:spPr>
        <a:xfrm>
          <a:off x="499753" y="665187"/>
          <a:ext cx="692378" cy="69237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Poder Legislativo</a:t>
          </a:r>
          <a:endParaRPr lang="es-MX" sz="700" kern="1200" dirty="0"/>
        </a:p>
      </dsp:txBody>
      <dsp:txXfrm>
        <a:off x="601149" y="766583"/>
        <a:ext cx="489586" cy="489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4848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380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60530F47-BDB3-BB87-30B8-AF7B54E67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>
            <a:extLst>
              <a:ext uri="{FF2B5EF4-FFF2-40B4-BE49-F238E27FC236}">
                <a16:creationId xmlns:a16="http://schemas.microsoft.com/office/drawing/2014/main" id="{284144C4-2EA8-248D-2569-BA908B6433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>
            <a:extLst>
              <a:ext uri="{FF2B5EF4-FFF2-40B4-BE49-F238E27FC236}">
                <a16:creationId xmlns:a16="http://schemas.microsoft.com/office/drawing/2014/main" id="{6A2EE906-F850-7EFC-F919-ECEB268C22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0158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6623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E077F93E-1F65-845A-2D2F-1BBAA2A97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>
            <a:extLst>
              <a:ext uri="{FF2B5EF4-FFF2-40B4-BE49-F238E27FC236}">
                <a16:creationId xmlns:a16="http://schemas.microsoft.com/office/drawing/2014/main" id="{654252F2-B62B-4FAD-653C-F653172796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>
            <a:extLst>
              <a:ext uri="{FF2B5EF4-FFF2-40B4-BE49-F238E27FC236}">
                <a16:creationId xmlns:a16="http://schemas.microsoft.com/office/drawing/2014/main" id="{BFD101C5-940C-B2F4-D633-16EB1E0FAD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1601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3611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263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cxnSp>
        <p:nvCxnSpPr>
          <p:cNvPr id="37" name="Google Shape;37;p6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Google Shape;38;p6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" name="Google Shape;39;p6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1381250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3834912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3"/>
          </p:nvPr>
        </p:nvSpPr>
        <p:spPr>
          <a:xfrm>
            <a:off x="6288573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cxnSp>
        <p:nvCxnSpPr>
          <p:cNvPr id="46" name="Google Shape;46;p7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" name="Google Shape;47;p7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7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381250" y="937125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cxnSp>
        <p:nvCxnSpPr>
          <p:cNvPr id="52" name="Google Shape;52;p8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8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4" name="Google Shape;54;p8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1990450" y="4037375"/>
            <a:ext cx="51630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Font typeface="Lora"/>
              <a:buNone/>
              <a:defRPr sz="1400" i="1">
                <a:latin typeface="Lora"/>
                <a:ea typeface="Lora"/>
                <a:cs typeface="Lora"/>
                <a:sym typeface="Lora"/>
              </a:defRPr>
            </a:lvl1pPr>
          </a:lstStyle>
          <a:p>
            <a:endParaRPr/>
          </a:p>
        </p:txBody>
      </p:sp>
      <p:cxnSp>
        <p:nvCxnSpPr>
          <p:cNvPr id="58" name="Google Shape;58;p9"/>
          <p:cNvCxnSpPr/>
          <p:nvPr/>
        </p:nvCxnSpPr>
        <p:spPr>
          <a:xfrm>
            <a:off x="-6025" y="4666129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" name="Google Shape;59;p9"/>
          <p:cNvSpPr/>
          <p:nvPr/>
        </p:nvSpPr>
        <p:spPr>
          <a:xfrm>
            <a:off x="4457400" y="4551496"/>
            <a:ext cx="229200" cy="229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297650" y="4780700"/>
            <a:ext cx="548700" cy="36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Google Shape;62;p10"/>
          <p:cNvCxnSpPr/>
          <p:nvPr/>
        </p:nvCxnSpPr>
        <p:spPr>
          <a:xfrm>
            <a:off x="-6025" y="4513729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10"/>
          <p:cNvSpPr/>
          <p:nvPr/>
        </p:nvSpPr>
        <p:spPr>
          <a:xfrm>
            <a:off x="4293700" y="4235405"/>
            <a:ext cx="556500" cy="556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81250" y="937117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4346121" y="2464734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MX" sz="4000" dirty="0">
                <a:latin typeface="Quattrocento Sans"/>
                <a:sym typeface="Arial"/>
              </a:rPr>
              <a:t>Nuestros servicios </a:t>
            </a:r>
          </a:p>
        </p:txBody>
      </p:sp>
      <p:grpSp>
        <p:nvGrpSpPr>
          <p:cNvPr id="72" name="Google Shape;72;p12"/>
          <p:cNvGrpSpPr/>
          <p:nvPr/>
        </p:nvGrpSpPr>
        <p:grpSpPr>
          <a:xfrm>
            <a:off x="1299165" y="3511424"/>
            <a:ext cx="215966" cy="342399"/>
            <a:chOff x="6718575" y="2318625"/>
            <a:chExt cx="256950" cy="407375"/>
          </a:xfrm>
        </p:grpSpPr>
        <p:sp>
          <p:nvSpPr>
            <p:cNvPr id="73" name="Google Shape;73;p1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" name="Imagen 16">
            <a:extLst>
              <a:ext uri="{FF2B5EF4-FFF2-40B4-BE49-F238E27FC236}">
                <a16:creationId xmlns:a16="http://schemas.microsoft.com/office/drawing/2014/main" id="{1BFCFD17-8F07-483C-8F2E-F816EED722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33" t="234" r="120" b="-234"/>
          <a:stretch/>
        </p:blipFill>
        <p:spPr>
          <a:xfrm>
            <a:off x="0" y="995487"/>
            <a:ext cx="1521023" cy="3025529"/>
          </a:xfrm>
          <a:prstGeom prst="rect">
            <a:avLst/>
          </a:prstGeom>
        </p:spPr>
      </p:pic>
      <p:pic>
        <p:nvPicPr>
          <p:cNvPr id="14" name="Imagen 14">
            <a:extLst>
              <a:ext uri="{FF2B5EF4-FFF2-40B4-BE49-F238E27FC236}">
                <a16:creationId xmlns:a16="http://schemas.microsoft.com/office/drawing/2014/main" id="{842E90CE-DD4C-42D2-A0CB-2C6E79C39A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" r="200" b="68999"/>
          <a:stretch/>
        </p:blipFill>
        <p:spPr>
          <a:xfrm>
            <a:off x="0" y="3562107"/>
            <a:ext cx="9149636" cy="157979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480" y="525181"/>
            <a:ext cx="3644508" cy="12481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14CF1F55-A805-F735-8CDD-18281EC4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DC90BA42-059E-04EC-5852-D45136ADE4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id="{66B9694A-5662-5410-5F23-6C5BD57E4830}"/>
              </a:ext>
            </a:extLst>
          </p:cNvPr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>
            <a:extLst>
              <a:ext uri="{FF2B5EF4-FFF2-40B4-BE49-F238E27FC236}">
                <a16:creationId xmlns:a16="http://schemas.microsoft.com/office/drawing/2014/main" id="{C1356B2A-4FA8-FD79-B138-9CC792090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 dirty="0">
                <a:latin typeface="Quattrocento Sans"/>
                <a:sym typeface="Arial"/>
              </a:rPr>
              <a:t>¿Quiénes somos?</a:t>
            </a:r>
          </a:p>
        </p:txBody>
      </p:sp>
      <p:grpSp>
        <p:nvGrpSpPr>
          <p:cNvPr id="87" name="Google Shape;87;p13">
            <a:extLst>
              <a:ext uri="{FF2B5EF4-FFF2-40B4-BE49-F238E27FC236}">
                <a16:creationId xmlns:a16="http://schemas.microsoft.com/office/drawing/2014/main" id="{FAF35972-BE49-AC28-8ED5-0C272E95FA07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>
              <a:extLst>
                <a:ext uri="{FF2B5EF4-FFF2-40B4-BE49-F238E27FC236}">
                  <a16:creationId xmlns:a16="http://schemas.microsoft.com/office/drawing/2014/main" id="{1C5088CA-5C35-0025-FA3E-F742BE64A98B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>
              <a:extLst>
                <a:ext uri="{FF2B5EF4-FFF2-40B4-BE49-F238E27FC236}">
                  <a16:creationId xmlns:a16="http://schemas.microsoft.com/office/drawing/2014/main" id="{03CFA110-BBE7-C828-CEB1-33D325363010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>
              <a:extLst>
                <a:ext uri="{FF2B5EF4-FFF2-40B4-BE49-F238E27FC236}">
                  <a16:creationId xmlns:a16="http://schemas.microsoft.com/office/drawing/2014/main" id="{0F46F0FB-C8C5-AB16-05A2-41A312DC53C5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0CFF393C-5698-FECC-647C-51216313E067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>
            <a:extLst>
              <a:ext uri="{FF2B5EF4-FFF2-40B4-BE49-F238E27FC236}">
                <a16:creationId xmlns:a16="http://schemas.microsoft.com/office/drawing/2014/main" id="{136E1192-9C49-355D-9463-C2D3C71ADA30}"/>
              </a:ext>
            </a:extLst>
          </p:cNvPr>
          <p:cNvSpPr txBox="1"/>
          <p:nvPr/>
        </p:nvSpPr>
        <p:spPr>
          <a:xfrm>
            <a:off x="1381250" y="1578132"/>
            <a:ext cx="6902594" cy="258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spcBef>
                <a:spcPts val="600"/>
              </a:spcBef>
            </a:pPr>
            <a:endParaRPr lang="es-MX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0" algn="just">
              <a:spcBef>
                <a:spcPts val="600"/>
              </a:spcBef>
            </a:pPr>
            <a:r>
              <a:rPr lang="es-MX" dirty="0">
                <a:latin typeface="Quattrocento Sans"/>
                <a:ea typeface="Quattrocento Sans"/>
                <a:cs typeface="Quattrocento Sans"/>
                <a:sym typeface="Quattrocento Sans"/>
              </a:rPr>
              <a:t>Somos un grupo interdisciplinario de consultores independien</a:t>
            </a:r>
            <a:r>
              <a:rPr lang="es-MX" dirty="0">
                <a:latin typeface="Quattrocento Sans"/>
                <a:sym typeface="Quattrocento Sans"/>
              </a:rPr>
              <a:t>tes, profesionistas con experiencia de alto nivel con más de 20 años en los sectores público y privado, en los tres órdenes de gobierno. </a:t>
            </a:r>
          </a:p>
          <a:p>
            <a:pPr lvl="0" algn="just">
              <a:spcBef>
                <a:spcPts val="600"/>
              </a:spcBef>
            </a:pPr>
            <a:r>
              <a:rPr lang="es-MX" dirty="0">
                <a:latin typeface="Quattrocento Sans"/>
                <a:sym typeface="Quattrocento Sans"/>
              </a:rPr>
              <a:t>Ofrecemos nuestro conocimiento y experiencia como herramientas efectivas para brindar soluciones a nuestros clientes en el manejo de sus proyectos y negocios. </a:t>
            </a:r>
            <a:endParaRPr lang="es-MX" b="1" dirty="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0" algn="just">
              <a:spcBef>
                <a:spcPts val="600"/>
              </a:spcBef>
            </a:pPr>
            <a:r>
              <a:rPr lang="es-MX" dirty="0">
                <a:latin typeface="Quattrocento Sans"/>
                <a:ea typeface="Quattrocento Sans"/>
                <a:cs typeface="Quattrocento Sans"/>
                <a:sym typeface="Quattrocento Sans"/>
              </a:rPr>
              <a:t>Apoyamos a nuestros clientes en el diseño de su estrategia de negocios, segmentando las acciones por desarrollar y acompañándolo en el proceso. </a:t>
            </a:r>
            <a:endParaRPr lang="es-MX" sz="12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0">
              <a:spcBef>
                <a:spcPts val="600"/>
              </a:spcBef>
            </a:pPr>
            <a:endParaRPr lang="es-MX" sz="12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FE765EE5-184C-973C-173E-D1F0FEA6F613}"/>
              </a:ext>
            </a:extLst>
          </p:cNvPr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997D81BA-93E5-9D12-92EF-20965E0879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78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B7EFF7EB-27E0-4B41-B86A-00114C1D01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>
                <a:latin typeface="Quattrocento Sans"/>
                <a:sym typeface="Arial"/>
              </a:rPr>
              <a:t> </a:t>
            </a:r>
            <a:endParaRPr lang="es-MX" sz="2800" dirty="0">
              <a:latin typeface="Quattrocento Sans"/>
              <a:sym typeface="Arial"/>
            </a:endParaRPr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272762" y="1641223"/>
            <a:ext cx="6848350" cy="238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2" anchor="t" anchorCtr="0">
            <a:noAutofit/>
          </a:bodyPr>
          <a:lstStyle/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dirty="0">
                <a:latin typeface="Quattrocento Sans"/>
                <a:sym typeface="Quattrocento Sans"/>
              </a:rPr>
              <a:t>Consultoría legal 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dirty="0">
                <a:latin typeface="Quattrocento Sans"/>
                <a:sym typeface="Quattrocento Sans"/>
              </a:rPr>
              <a:t>Análisis legislativo y regulatorio 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dirty="0">
                <a:latin typeface="Quattrocento Sans"/>
                <a:sym typeface="Quattrocento Sans"/>
              </a:rPr>
              <a:t>Diseño e implementación de políticas públicas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dirty="0">
                <a:latin typeface="Quattrocento Sans"/>
                <a:sym typeface="Quattrocento Sans"/>
              </a:rPr>
              <a:t>Comunicación estratégica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dirty="0" err="1">
                <a:latin typeface="Quattrocento Sans"/>
                <a:sym typeface="Quattrocento Sans"/>
              </a:rPr>
              <a:t>Procurement</a:t>
            </a:r>
            <a:r>
              <a:rPr lang="es-MX" dirty="0">
                <a:latin typeface="Quattrocento Sans"/>
                <a:sym typeface="Quattrocento Sans"/>
              </a:rPr>
              <a:t> &amp; </a:t>
            </a:r>
            <a:r>
              <a:rPr lang="es-MX" dirty="0" err="1">
                <a:latin typeface="Quattrocento Sans"/>
                <a:sym typeface="Quattrocento Sans"/>
              </a:rPr>
              <a:t>Compliance</a:t>
            </a:r>
            <a:endParaRPr lang="es-MX" dirty="0">
              <a:latin typeface="Quattrocento Sans"/>
              <a:sym typeface="Quattrocento Sans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dirty="0">
                <a:latin typeface="Quattrocento Sans"/>
                <a:sym typeface="Quattrocento Sans"/>
              </a:rPr>
              <a:t>Estudios de factibilidad y evaluación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dirty="0">
                <a:latin typeface="Quattrocento Sans"/>
                <a:sym typeface="Quattrocento Sans"/>
              </a:rPr>
              <a:t>Diseño organizacional y gestión </a:t>
            </a:r>
            <a:r>
              <a:rPr lang="es-MX">
                <a:latin typeface="Quattrocento Sans"/>
                <a:sym typeface="Quattrocento Sans"/>
              </a:rPr>
              <a:t>de competencias. </a:t>
            </a:r>
            <a:endParaRPr lang="es-MX" dirty="0">
              <a:latin typeface="Quattrocento Sans"/>
              <a:sym typeface="Quattrocento Sans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s-MX" dirty="0">
              <a:latin typeface="Quattrocento Sans"/>
              <a:sym typeface="Quattrocento Sans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s-MX" dirty="0">
              <a:latin typeface="Quattrocento Sans"/>
              <a:sym typeface="Quattrocento Sans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s-MX" dirty="0">
              <a:latin typeface="Quattrocento Sans"/>
              <a:sym typeface="Quattrocento Sans"/>
            </a:endParaRP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MX" dirty="0">
              <a:latin typeface="Quattrocento Sans"/>
              <a:sym typeface="Quattrocento Sans"/>
            </a:endParaRP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MX" dirty="0">
              <a:latin typeface="Quattrocento Sans"/>
              <a:sym typeface="Quattrocento Sans"/>
            </a:endParaRPr>
          </a:p>
          <a:p>
            <a:pPr lvl="0" algn="l" rtl="0">
              <a:spcBef>
                <a:spcPts val="600"/>
              </a:spcBef>
              <a:spcAft>
                <a:spcPts val="0"/>
              </a:spcAft>
            </a:pPr>
            <a:endParaRPr lang="es-MX" dirty="0">
              <a:latin typeface="Quattrocento Sans"/>
              <a:sym typeface="Quattrocento Sans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DEC166CD-122B-C20C-D2FE-48DCA7B7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D16F96FA-0B3F-5298-D662-E7796DE7A2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id="{07444FC5-F38B-8DFE-B152-CF96593092ED}"/>
              </a:ext>
            </a:extLst>
          </p:cNvPr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>
            <a:extLst>
              <a:ext uri="{FF2B5EF4-FFF2-40B4-BE49-F238E27FC236}">
                <a16:creationId xmlns:a16="http://schemas.microsoft.com/office/drawing/2014/main" id="{E8C6B2F9-99D7-7EE6-889B-0B4F814654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ES" sz="2800" dirty="0">
                <a:latin typeface="Quattrocento Sans"/>
                <a:sym typeface="Arial"/>
              </a:rPr>
              <a:t>¿C</a:t>
            </a:r>
            <a:r>
              <a:rPr lang="es-MX" sz="2800" dirty="0" err="1">
                <a:latin typeface="Quattrocento Sans"/>
                <a:sym typeface="Arial"/>
              </a:rPr>
              <a:t>ómo</a:t>
            </a:r>
            <a:r>
              <a:rPr lang="es-MX" sz="2800" dirty="0">
                <a:latin typeface="Quattrocento Sans"/>
                <a:sym typeface="Arial"/>
              </a:rPr>
              <a:t> trabajamos?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21CD20-FF04-F139-0008-62E6AC0F6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658" y="1422400"/>
            <a:ext cx="4084724" cy="3231000"/>
          </a:xfrm>
        </p:spPr>
        <p:txBody>
          <a:bodyPr/>
          <a:lstStyle/>
          <a:p>
            <a:pPr marL="101600" indent="0" algn="just">
              <a:buNone/>
            </a:pPr>
            <a:r>
              <a:rPr lang="es-ES" sz="1400" dirty="0">
                <a:latin typeface="Quattrocento Sans"/>
                <a:ea typeface="Quattrocento Sans"/>
                <a:cs typeface="Quattrocento Sans"/>
                <a:sym typeface="Quattrocento Sans"/>
              </a:rPr>
              <a:t>Analizamos la esfera de acción de nuestros clientes, fortalecemos las áreas de influencia y detectamos áreas de oportunidad para fomentar el desarrollo de negocios. </a:t>
            </a:r>
            <a:endParaRPr lang="es-ES" sz="1400" dirty="0"/>
          </a:p>
          <a:p>
            <a:pPr marL="101600" indent="0" algn="just">
              <a:buNone/>
            </a:pPr>
            <a:r>
              <a:rPr lang="es-ES" sz="1400" dirty="0"/>
              <a:t>Diseñamos escenarios que permitan a nuestros clientes anticiparse a las cambiantes condiciones en la vida pública que inciden en el sector privado que le permitan anticiparse para obtener ventajas o reducir impactos. </a:t>
            </a:r>
          </a:p>
          <a:p>
            <a:pPr marL="101600" indent="0" algn="just">
              <a:buNone/>
            </a:pPr>
            <a:r>
              <a:rPr lang="es-ES" sz="1400" dirty="0"/>
              <a:t>Gestión de negocios, trámites y comunicación efectiva.</a:t>
            </a:r>
            <a:endParaRPr lang="es-MX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0EB0810-0F5A-B548-2089-A796D9FC114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42950" y="1615034"/>
            <a:ext cx="3425400" cy="3231000"/>
          </a:xfrm>
        </p:spPr>
        <p:txBody>
          <a:bodyPr/>
          <a:lstStyle/>
          <a:p>
            <a:pPr marL="101600" indent="0">
              <a:buNone/>
            </a:pPr>
            <a:r>
              <a:rPr lang="es-ES" dirty="0"/>
              <a:t>  </a:t>
            </a:r>
            <a:endParaRPr lang="es-MX" dirty="0"/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244F7547-A0CC-BC41-B0C9-5E77E5C2F7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pSp>
        <p:nvGrpSpPr>
          <p:cNvPr id="87" name="Google Shape;87;p13">
            <a:extLst>
              <a:ext uri="{FF2B5EF4-FFF2-40B4-BE49-F238E27FC236}">
                <a16:creationId xmlns:a16="http://schemas.microsoft.com/office/drawing/2014/main" id="{59157CC3-C6E8-1B8F-FFD5-551DD27A494D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>
              <a:extLst>
                <a:ext uri="{FF2B5EF4-FFF2-40B4-BE49-F238E27FC236}">
                  <a16:creationId xmlns:a16="http://schemas.microsoft.com/office/drawing/2014/main" id="{8D4BE3AE-5803-342A-1A5D-845800BA7DCF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>
              <a:extLst>
                <a:ext uri="{FF2B5EF4-FFF2-40B4-BE49-F238E27FC236}">
                  <a16:creationId xmlns:a16="http://schemas.microsoft.com/office/drawing/2014/main" id="{BF8AC968-60B2-243F-3F5F-3D396710A3FE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>
              <a:extLst>
                <a:ext uri="{FF2B5EF4-FFF2-40B4-BE49-F238E27FC236}">
                  <a16:creationId xmlns:a16="http://schemas.microsoft.com/office/drawing/2014/main" id="{785A55E9-4E82-0C1B-A697-16FEB4F88368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1AE866FC-F786-7C34-9FDE-48F3D451D792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BABB77A8-281C-391F-32A9-EDF8A8D7F09E}"/>
              </a:ext>
            </a:extLst>
          </p:cNvPr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89A4161-95EC-B89D-FD09-27BBF4763E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7119256"/>
              </p:ext>
            </p:extLst>
          </p:nvPr>
        </p:nvGraphicFramePr>
        <p:xfrm>
          <a:off x="5074701" y="1629946"/>
          <a:ext cx="3405382" cy="2407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36292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3E5FD7EE-B39E-4603-BF86-21A5AD59E4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93" t="-139" r="847" b="76934"/>
          <a:stretch/>
        </p:blipFill>
        <p:spPr>
          <a:xfrm>
            <a:off x="0" y="-948"/>
            <a:ext cx="9156707" cy="1182498"/>
          </a:xfrm>
          <a:prstGeom prst="rect">
            <a:avLst/>
          </a:prstGeom>
        </p:spPr>
      </p:pic>
      <p:cxnSp>
        <p:nvCxnSpPr>
          <p:cNvPr id="185" name="Google Shape;185;p21"/>
          <p:cNvCxnSpPr/>
          <p:nvPr/>
        </p:nvCxnSpPr>
        <p:spPr>
          <a:xfrm>
            <a:off x="-6450" y="1131725"/>
            <a:ext cx="9150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6" name="Google Shape;186;p2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95448" y="878850"/>
            <a:ext cx="3632804" cy="3654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7" name="Google Shape;187;p21"/>
          <p:cNvSpPr/>
          <p:nvPr/>
        </p:nvSpPr>
        <p:spPr>
          <a:xfrm>
            <a:off x="625400" y="736700"/>
            <a:ext cx="790200" cy="79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grpSp>
        <p:nvGrpSpPr>
          <p:cNvPr id="3" name="Google Shape;857;p39">
            <a:extLst>
              <a:ext uri="{FF2B5EF4-FFF2-40B4-BE49-F238E27FC236}">
                <a16:creationId xmlns:a16="http://schemas.microsoft.com/office/drawing/2014/main" id="{F1D41CDC-7CEB-8A41-6F3F-D7C6215EB42E}"/>
              </a:ext>
            </a:extLst>
          </p:cNvPr>
          <p:cNvGrpSpPr/>
          <p:nvPr/>
        </p:nvGrpSpPr>
        <p:grpSpPr>
          <a:xfrm>
            <a:off x="750121" y="914729"/>
            <a:ext cx="452420" cy="433992"/>
            <a:chOff x="5233525" y="4954450"/>
            <a:chExt cx="538275" cy="516350"/>
          </a:xfrm>
        </p:grpSpPr>
        <p:sp>
          <p:nvSpPr>
            <p:cNvPr id="4" name="Google Shape;858;p39">
              <a:extLst>
                <a:ext uri="{FF2B5EF4-FFF2-40B4-BE49-F238E27FC236}">
                  <a16:creationId xmlns:a16="http://schemas.microsoft.com/office/drawing/2014/main" id="{C64316AA-13A7-05EE-2179-53BB14CA667C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859;p39">
              <a:extLst>
                <a:ext uri="{FF2B5EF4-FFF2-40B4-BE49-F238E27FC236}">
                  <a16:creationId xmlns:a16="http://schemas.microsoft.com/office/drawing/2014/main" id="{3169B3C8-E1DF-E940-F0A9-0C6DEB4CC850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860;p39">
              <a:extLst>
                <a:ext uri="{FF2B5EF4-FFF2-40B4-BE49-F238E27FC236}">
                  <a16:creationId xmlns:a16="http://schemas.microsoft.com/office/drawing/2014/main" id="{EF2DC667-4734-6E33-FFFF-736AF08155A5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861;p39">
              <a:extLst>
                <a:ext uri="{FF2B5EF4-FFF2-40B4-BE49-F238E27FC236}">
                  <a16:creationId xmlns:a16="http://schemas.microsoft.com/office/drawing/2014/main" id="{CC5D061C-1FFA-47AC-5890-691C0E2B400E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62;p39">
              <a:extLst>
                <a:ext uri="{FF2B5EF4-FFF2-40B4-BE49-F238E27FC236}">
                  <a16:creationId xmlns:a16="http://schemas.microsoft.com/office/drawing/2014/main" id="{5D84B615-8E7C-1DB7-3D8C-20CC92A79C27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63;p39">
              <a:extLst>
                <a:ext uri="{FF2B5EF4-FFF2-40B4-BE49-F238E27FC236}">
                  <a16:creationId xmlns:a16="http://schemas.microsoft.com/office/drawing/2014/main" id="{FD120A0A-4EF3-DF85-872A-5E4A394AE258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64;p39">
              <a:extLst>
                <a:ext uri="{FF2B5EF4-FFF2-40B4-BE49-F238E27FC236}">
                  <a16:creationId xmlns:a16="http://schemas.microsoft.com/office/drawing/2014/main" id="{C6745100-535D-7071-CBFA-61F87ADE6DE6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65;p39">
              <a:extLst>
                <a:ext uri="{FF2B5EF4-FFF2-40B4-BE49-F238E27FC236}">
                  <a16:creationId xmlns:a16="http://schemas.microsoft.com/office/drawing/2014/main" id="{B55E6A79-7F3C-0D88-8FA1-9445E3F62A55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866;p39">
              <a:extLst>
                <a:ext uri="{FF2B5EF4-FFF2-40B4-BE49-F238E27FC236}">
                  <a16:creationId xmlns:a16="http://schemas.microsoft.com/office/drawing/2014/main" id="{09AE03CE-1B77-76DC-B59C-C7570C88C4D7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67;p39">
              <a:extLst>
                <a:ext uri="{FF2B5EF4-FFF2-40B4-BE49-F238E27FC236}">
                  <a16:creationId xmlns:a16="http://schemas.microsoft.com/office/drawing/2014/main" id="{2CDF9F99-E3BA-CCAD-1274-8789EC00AD5F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68;p39">
              <a:extLst>
                <a:ext uri="{FF2B5EF4-FFF2-40B4-BE49-F238E27FC236}">
                  <a16:creationId xmlns:a16="http://schemas.microsoft.com/office/drawing/2014/main" id="{4F695BF1-EB58-4BB8-D9D5-06DB1D5480DA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Rectangle 2">
            <a:extLst>
              <a:ext uri="{FF2B5EF4-FFF2-40B4-BE49-F238E27FC236}">
                <a16:creationId xmlns:a16="http://schemas.microsoft.com/office/drawing/2014/main" id="{05B21860-0778-C9D3-7D2D-2DC9AA30681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160598" y="1417589"/>
            <a:ext cx="485120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altLang="es-MX" sz="1800" dirty="0">
                <a:cs typeface="Arial"/>
                <a:sym typeface="Arial"/>
              </a:rPr>
              <a:t>Nuestros clientes son los líderes de su industria.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MX" altLang="es-MX" sz="1800" dirty="0">
              <a:cs typeface="Arial"/>
              <a:sym typeface="Arial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altLang="es-MX" sz="1800" dirty="0">
                <a:cs typeface="Arial"/>
                <a:sym typeface="Arial"/>
              </a:rPr>
              <a:t>Los acompañamos a marcar el rumbo de sus negocios, transformando desafíos en oportunidades y convirtiendo el éxito en una realidad.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MX" altLang="es-MX" sz="1800" dirty="0">
              <a:solidFill>
                <a:schemeClr val="tx1"/>
              </a:solidFill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B7EFF7EB-27E0-4B41-B86A-00114C1D0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 dirty="0">
                <a:latin typeface="Quattrocento Sans"/>
                <a:sym typeface="Arial"/>
              </a:rPr>
              <a:t>1. Políticas Públicas</a:t>
            </a:r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272762" y="1641224"/>
            <a:ext cx="6848350" cy="163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Análisis y diagnóstico de política pública</a:t>
            </a:r>
          </a:p>
          <a:p>
            <a:pPr marL="171450" lvl="3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Evaluación del entorno regulatorio e identificación de riesgos y oportunidades.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Diseño de propuestas de política pública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Documentos técnicos e iniciativas para incidir en la agenda pública.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Evaluación de programas gubernamentales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Análisis de diseño, implementación e impacto de programas públicos.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Gestión ante gobierno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Acompañamiento en interlocución con autoridades y gestión de trámites.</a:t>
            </a:r>
          </a:p>
        </p:txBody>
      </p:sp>
      <p:sp>
        <p:nvSpPr>
          <p:cNvPr id="94" name="Google Shape;94;p13"/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B7EFF7EB-27E0-4B41-B86A-00114C1D0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81249" y="922668"/>
            <a:ext cx="4585597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 dirty="0">
                <a:latin typeface="Quattrocento Sans"/>
                <a:sym typeface="Arial"/>
              </a:rPr>
              <a:t>2. Gestión de información y Comunicación Política</a:t>
            </a:r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272762" y="1641224"/>
            <a:ext cx="6848350" cy="163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Monitoreo del proceso legislativo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Seguimiento de iniciativas, reformas y dictámenes con alertas de impacto.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Gestión de comunicación con actores clave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Mapeo de actores y estrategia de relacionamiento político e institucional.</a:t>
            </a:r>
          </a:p>
        </p:txBody>
      </p:sp>
      <p:sp>
        <p:nvSpPr>
          <p:cNvPr id="94" name="Google Shape;94;p13"/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B7EFF7EB-27E0-4B41-B86A-00114C1D0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 dirty="0">
                <a:latin typeface="Quattrocento Sans"/>
                <a:sym typeface="Arial"/>
              </a:rPr>
              <a:t>3. Compliance y Gobernanza</a:t>
            </a:r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272762" y="1641224"/>
            <a:ext cx="6848350" cy="163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Diagnóstico de compliance regulatorio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Evaluación del cumplimiento fiscal, laboral, ambiental y anticorrupción.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Programas de cumplimiento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Políticas internas, manuales de conducta y mecanismos de denuncia.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Compliance anticorrupción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Sistemas de integridad bajo el Sistema Nacional Anticorrupción.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Gobernanza corporativa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Modelos de control interno y estructuras de decisión adaptados al cliente.</a:t>
            </a:r>
          </a:p>
        </p:txBody>
      </p:sp>
      <p:sp>
        <p:nvSpPr>
          <p:cNvPr id="94" name="Google Shape;94;p13"/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B7EFF7EB-27E0-4B41-B86A-00114C1D0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 dirty="0">
                <a:latin typeface="Quattrocento Sans"/>
                <a:sym typeface="Arial"/>
              </a:rPr>
              <a:t>4. Marco Regulatorio</a:t>
            </a:r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272762" y="1641224"/>
            <a:ext cx="6848350" cy="163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Análisis de impacto regulatorio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Evaluación del efecto de regulaciones vigentes o propuestas sobre la operación.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Estrategia de adaptación normativa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Hoja de ruta para adaptarse a cambios regulatorios con mínimo costo y riesgo.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Acompañamiento en procesos regulatorios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Representación técnica ante reguladores y autoridades administrativas.</a:t>
            </a:r>
          </a:p>
        </p:txBody>
      </p:sp>
      <p:sp>
        <p:nvSpPr>
          <p:cNvPr id="94" name="Google Shape;94;p13"/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B7EFF7EB-27E0-4B41-B86A-00114C1D0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 dirty="0">
                <a:latin typeface="Quattrocento Sans"/>
                <a:sym typeface="Arial"/>
              </a:rPr>
              <a:t>5. Cooperación y Financiamiento</a:t>
            </a:r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272762" y="1641224"/>
            <a:ext cx="6848350" cy="163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Identificación de fuentes de financiamiento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Mapeo de fondos federales, organismos internacionales y agencias de cooperación.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Formulación de proyectos para financiamiento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Diseño técnico bajo estándares de fondos nacionales e internacionales.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Gestión de cooperación internacional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Articulación con agencias multilaterales y programas de cooperación técnica.</a:t>
            </a:r>
          </a:p>
        </p:txBody>
      </p:sp>
      <p:sp>
        <p:nvSpPr>
          <p:cNvPr id="94" name="Google Shape;94;p13"/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B7EFF7EB-27E0-4B41-B86A-00114C1D0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 dirty="0">
                <a:latin typeface="Quattrocento Sans"/>
                <a:sym typeface="Arial"/>
              </a:rPr>
              <a:t>6. Inclusión e Igualdad</a:t>
            </a:r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272762" y="1641224"/>
            <a:ext cx="6848350" cy="163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Diagnóstico de equidad e inclusión organizacional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Evaluación de políticas y prácticas desde perspectiva de género.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Diseño de estrategias de inclusión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Protocolos y programas para incorporar perspectiva de género y diversidad.</a:t>
            </a:r>
          </a:p>
        </p:txBody>
      </p:sp>
      <p:sp>
        <p:nvSpPr>
          <p:cNvPr id="94" name="Google Shape;94;p13"/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B7EFF7EB-27E0-4B41-B86A-00114C1D0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 dirty="0">
                <a:latin typeface="Quattrocento Sans"/>
                <a:sym typeface="Arial"/>
              </a:rPr>
              <a:t>7. Gestión Empresarial</a:t>
            </a:r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272762" y="1641224"/>
            <a:ext cx="6848350" cy="163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Análisis estratégico del entorno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Escenarios políticos, regulatorios y de mercado para la toma de decisiones.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Desarrollo de negocios con gobierno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Identificación de oportunidades en licitaciones, contratos y programas públicos.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600" b="1" dirty="0">
                <a:latin typeface="Quattrocento Sans"/>
                <a:sym typeface="Quattrocento Sans"/>
              </a:rPr>
              <a:t>Estrategia de entrada a nuevos mercados</a:t>
            </a:r>
          </a:p>
          <a:p>
            <a:pPr marL="171450" lvl="0" indent="-1714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s-MX" sz="1300" dirty="0">
                <a:latin typeface="Quattrocento Sans"/>
                <a:sym typeface="Quattrocento Sans"/>
              </a:rPr>
              <a:t>Análisis de viabilidad regulatoria e institucional para expansión sectorial.</a:t>
            </a:r>
          </a:p>
        </p:txBody>
      </p:sp>
      <p:sp>
        <p:nvSpPr>
          <p:cNvPr id="94" name="Google Shape;94;p13"/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21000" b="-21000"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 txBox="1">
            <a:spLocks noGrp="1"/>
          </p:cNvSpPr>
          <p:nvPr>
            <p:ph type="title" idx="4294967295"/>
          </p:nvPr>
        </p:nvSpPr>
        <p:spPr>
          <a:xfrm>
            <a:off x="3112762" y="3689309"/>
            <a:ext cx="2918473" cy="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endParaRPr lang="es-MX" dirty="0">
              <a:latin typeface="Book Antiqua"/>
            </a:endParaRPr>
          </a:p>
        </p:txBody>
      </p:sp>
      <p:sp>
        <p:nvSpPr>
          <p:cNvPr id="201" name="Google Shape;201;p22"/>
          <p:cNvSpPr txBox="1">
            <a:spLocks noGrp="1"/>
          </p:cNvSpPr>
          <p:nvPr>
            <p:ph type="sldNum" idx="12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Personalizar 1">
      <a:dk1>
        <a:srgbClr val="000000"/>
      </a:dk1>
      <a:lt1>
        <a:srgbClr val="FFFFFF"/>
      </a:lt1>
      <a:dk2>
        <a:srgbClr val="424242"/>
      </a:dk2>
      <a:lt2>
        <a:srgbClr val="E7E6E6"/>
      </a:lt2>
      <a:accent1>
        <a:srgbClr val="BF9410"/>
      </a:accent1>
      <a:accent2>
        <a:srgbClr val="87680A"/>
      </a:accent2>
      <a:accent3>
        <a:srgbClr val="A5A5A5"/>
      </a:accent3>
      <a:accent4>
        <a:srgbClr val="E0AC11"/>
      </a:accent4>
      <a:accent5>
        <a:srgbClr val="A9A9A9"/>
      </a:accent5>
      <a:accent6>
        <a:srgbClr val="000000"/>
      </a:accent6>
      <a:hlink>
        <a:srgbClr val="BF9410"/>
      </a:hlink>
      <a:folHlink>
        <a:srgbClr val="81630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2329</TotalTime>
  <Words>604</Words>
  <Application>Microsoft Office PowerPoint</Application>
  <PresentationFormat>Presentación en pantalla (16:9)</PresentationFormat>
  <Paragraphs>103</Paragraphs>
  <Slides>13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Book Antiqua</vt:lpstr>
      <vt:lpstr>Lora</vt:lpstr>
      <vt:lpstr>Quattrocento Sans</vt:lpstr>
      <vt:lpstr>Viola template</vt:lpstr>
      <vt:lpstr>Nuestros servicios </vt:lpstr>
      <vt:lpstr>¿Quiénes somos?</vt:lpstr>
      <vt:lpstr> </vt:lpstr>
      <vt:lpstr>¿Cómo trabajamos?</vt:lpstr>
      <vt:lpstr>Presentación de PowerPoint</vt:lpstr>
      <vt:lpstr>1. Políticas Públicas</vt:lpstr>
      <vt:lpstr>2. Gestión de información y Comunicación Política</vt:lpstr>
      <vt:lpstr>3. Compliance y Gobernanza</vt:lpstr>
      <vt:lpstr>4. Marco Regulatorio</vt:lpstr>
      <vt:lpstr>5. Cooperación y Financiamiento</vt:lpstr>
      <vt:lpstr>6. Inclusión e Igualdad</vt:lpstr>
      <vt:lpstr>7. Gestión Empresarial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Daniel KIUBIX</dc:creator>
  <cp:lastModifiedBy>Carlos Franco</cp:lastModifiedBy>
  <cp:revision>298</cp:revision>
  <dcterms:modified xsi:type="dcterms:W3CDTF">2026-07-03T01:53:55Z</dcterms:modified>
</cp:coreProperties>
</file>